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handoutMasterIdLst>
    <p:handoutMasterId r:id="rId19"/>
  </p:handoutMasterIdLst>
  <p:sldIdLst>
    <p:sldId id="256" r:id="rId2"/>
    <p:sldId id="257" r:id="rId3"/>
    <p:sldId id="261" r:id="rId4"/>
    <p:sldId id="271" r:id="rId5"/>
    <p:sldId id="262" r:id="rId6"/>
    <p:sldId id="272" r:id="rId7"/>
    <p:sldId id="263" r:id="rId8"/>
    <p:sldId id="264" r:id="rId9"/>
    <p:sldId id="265" r:id="rId10"/>
    <p:sldId id="270" r:id="rId11"/>
    <p:sldId id="258" r:id="rId12"/>
    <p:sldId id="259" r:id="rId13"/>
    <p:sldId id="260" r:id="rId14"/>
    <p:sldId id="266" r:id="rId15"/>
    <p:sldId id="267" r:id="rId16"/>
    <p:sldId id="268" r:id="rId17"/>
    <p:sldId id="269" r:id="rId18"/>
  </p:sldIdLst>
  <p:sldSz cx="9144000" cy="6858000" type="screen4x3"/>
  <p:notesSz cx="7099300" cy="10234613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075" y="1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EA0187-7419-4E91-B340-F9CFDE57E48F}" type="datetimeFigureOut">
              <a:rPr lang="nl-NL" smtClean="0"/>
              <a:t>4-8-2015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82E28-4645-4233-BE0A-EFF15000A8F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68220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Afbeelding 15" descr="windmolens.jpg"/>
          <p:cNvPicPr>
            <a:picLocks noChangeAspect="1"/>
          </p:cNvPicPr>
          <p:nvPr/>
        </p:nvPicPr>
        <p:blipFill rotWithShape="1">
          <a:blip r:embed="rId2" cstate="screen"/>
          <a:srcRect t="2809"/>
          <a:stretch/>
        </p:blipFill>
        <p:spPr>
          <a:xfrm>
            <a:off x="0" y="515938"/>
            <a:ext cx="9144000" cy="4300034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 bwMode="gray">
          <a:xfrm>
            <a:off x="0" y="4490519"/>
            <a:ext cx="9144000" cy="4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" y="2381"/>
            <a:ext cx="9137469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82872" y="4976381"/>
            <a:ext cx="7576903" cy="792088"/>
          </a:xfrm>
        </p:spPr>
        <p:txBody>
          <a:bodyPr anchor="b" anchorCtr="0">
            <a:noAutofit/>
          </a:bodyPr>
          <a:lstStyle>
            <a:lvl1pPr algn="l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82872" y="5738184"/>
            <a:ext cx="7576903" cy="64807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 dirty="0"/>
          </a:p>
        </p:txBody>
      </p:sp>
      <p:cxnSp>
        <p:nvCxnSpPr>
          <p:cNvPr id="10" name="Rechte verbindingslijn 8"/>
          <p:cNvCxnSpPr>
            <a:cxnSpLocks noChangeShapeType="1"/>
          </p:cNvCxnSpPr>
          <p:nvPr/>
        </p:nvCxnSpPr>
        <p:spPr bwMode="auto">
          <a:xfrm>
            <a:off x="0" y="512578"/>
            <a:ext cx="9144000" cy="0"/>
          </a:xfrm>
          <a:prstGeom prst="line">
            <a:avLst/>
          </a:prstGeom>
          <a:noFill/>
          <a:ln w="15875" cap="rnd" algn="ctr">
            <a:solidFill>
              <a:schemeClr val="accent1"/>
            </a:solidFill>
            <a:prstDash val="sysDot"/>
            <a:round/>
            <a:headEnd/>
            <a:tailEnd/>
          </a:ln>
        </p:spPr>
      </p:cxnSp>
      <p:cxnSp>
        <p:nvCxnSpPr>
          <p:cNvPr id="11" name="Rechte verbindingslijn 8"/>
          <p:cNvCxnSpPr>
            <a:cxnSpLocks noChangeShapeType="1"/>
          </p:cNvCxnSpPr>
          <p:nvPr/>
        </p:nvCxnSpPr>
        <p:spPr bwMode="auto">
          <a:xfrm>
            <a:off x="0" y="6586539"/>
            <a:ext cx="9144000" cy="0"/>
          </a:xfrm>
          <a:prstGeom prst="line">
            <a:avLst/>
          </a:prstGeom>
          <a:noFill/>
          <a:ln w="15875" cap="rnd" algn="ctr">
            <a:solidFill>
              <a:schemeClr val="accent1"/>
            </a:solidFill>
            <a:prstDash val="sysDot"/>
            <a:round/>
            <a:headEnd/>
            <a:tailEnd/>
          </a:ln>
        </p:spPr>
      </p:cxnSp>
      <p:pic>
        <p:nvPicPr>
          <p:cNvPr id="14" name="Afbeelding 13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4336" y="75688"/>
            <a:ext cx="2880000" cy="360000"/>
          </a:xfrm>
          <a:prstGeom prst="rect">
            <a:avLst/>
          </a:prstGeom>
        </p:spPr>
      </p:pic>
      <p:sp>
        <p:nvSpPr>
          <p:cNvPr id="15" name="Tekstvak 14"/>
          <p:cNvSpPr txBox="1"/>
          <p:nvPr/>
        </p:nvSpPr>
        <p:spPr>
          <a:xfrm>
            <a:off x="2033485" y="6610390"/>
            <a:ext cx="507703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800" spc="50" dirty="0" smtClean="0">
                <a:solidFill>
                  <a:schemeClr val="tx2"/>
                </a:solidFill>
              </a:rPr>
              <a:t>International Law</a:t>
            </a:r>
            <a:r>
              <a:rPr lang="nl-NL" sz="800" spc="50" baseline="0" dirty="0" smtClean="0">
                <a:solidFill>
                  <a:schemeClr val="tx2"/>
                </a:solidFill>
              </a:rPr>
              <a:t> Firm </a:t>
            </a:r>
            <a:r>
              <a:rPr lang="nl-NL" sz="800" spc="50" baseline="0" dirty="0" smtClean="0">
                <a:solidFill>
                  <a:schemeClr val="accent1"/>
                </a:solidFill>
              </a:rPr>
              <a:t>| Amsterdam </a:t>
            </a:r>
            <a:r>
              <a:rPr lang="nl-NL" sz="800" spc="50" baseline="0" dirty="0" smtClean="0">
                <a:solidFill>
                  <a:schemeClr val="accent1"/>
                </a:solidFill>
                <a:latin typeface="Arial"/>
                <a:cs typeface="Arial"/>
              </a:rPr>
              <a:t>· </a:t>
            </a:r>
            <a:r>
              <a:rPr lang="nl-NL" sz="800" spc="50" baseline="0" dirty="0" smtClean="0">
                <a:solidFill>
                  <a:schemeClr val="accent1"/>
                </a:solidFill>
                <a:latin typeface="+mn-lt"/>
                <a:cs typeface="Arial"/>
              </a:rPr>
              <a:t>Brussels · London </a:t>
            </a:r>
            <a:r>
              <a:rPr lang="nl-NL" sz="800" baseline="0" dirty="0" smtClean="0">
                <a:solidFill>
                  <a:schemeClr val="accent1"/>
                </a:solidFill>
                <a:latin typeface="+mn-lt"/>
                <a:cs typeface="Arial"/>
              </a:rPr>
              <a:t>· </a:t>
            </a:r>
            <a:r>
              <a:rPr lang="nl-NL" sz="800" spc="50" baseline="0" dirty="0" smtClean="0">
                <a:solidFill>
                  <a:schemeClr val="accent1"/>
                </a:solidFill>
                <a:latin typeface="+mn-lt"/>
                <a:cs typeface="Arial"/>
              </a:rPr>
              <a:t>Luxembourg · New York · Rotterdam</a:t>
            </a:r>
            <a:endParaRPr lang="nl-NL" sz="800" spc="50" dirty="0" smtClean="0">
              <a:solidFill>
                <a:schemeClr val="accent1"/>
              </a:solidFill>
            </a:endParaRPr>
          </a:p>
        </p:txBody>
      </p:sp>
      <p:sp>
        <p:nvSpPr>
          <p:cNvPr id="12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5020235" y="6321916"/>
            <a:ext cx="3860161" cy="18466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90002649 P 1772600 / 2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803946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872" y="890953"/>
            <a:ext cx="7576903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82872" y="2132856"/>
            <a:ext cx="7576903" cy="39933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A6D8-B4A5-4DD0-9D92-E62FEB8CE678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3331163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872" y="890953"/>
            <a:ext cx="757690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782872" y="2132855"/>
            <a:ext cx="3607200" cy="399965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751294" y="2132855"/>
            <a:ext cx="3608481" cy="399965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A6D8-B4A5-4DD0-9D92-E62FEB8CE678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5744063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afbeelding 2"/>
          <p:cNvSpPr>
            <a:spLocks noGrp="1"/>
          </p:cNvSpPr>
          <p:nvPr>
            <p:ph type="pic" idx="13"/>
          </p:nvPr>
        </p:nvSpPr>
        <p:spPr>
          <a:xfrm>
            <a:off x="4752575" y="2132855"/>
            <a:ext cx="3607200" cy="39996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872" y="890953"/>
            <a:ext cx="757690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782872" y="2132855"/>
            <a:ext cx="3607200" cy="399965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A6D8-B4A5-4DD0-9D92-E62FEB8CE678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5744063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872" y="890953"/>
            <a:ext cx="7576903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A6D8-B4A5-4DD0-9D92-E62FEB8CE678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7" name="Tijdelijke aanduiding voor afbeelding 2"/>
          <p:cNvSpPr>
            <a:spLocks noGrp="1"/>
          </p:cNvSpPr>
          <p:nvPr>
            <p:ph type="pic" idx="13"/>
          </p:nvPr>
        </p:nvSpPr>
        <p:spPr>
          <a:xfrm>
            <a:off x="782872" y="2132856"/>
            <a:ext cx="7578000" cy="39996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3331163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A6D8-B4A5-4DD0-9D92-E62FEB8CE678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1089991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A6D8-B4A5-4DD0-9D92-E62FEB8CE678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782872" y="890953"/>
            <a:ext cx="7576903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6" name="Tijdelijke aanduiding voor tabel 2"/>
          <p:cNvSpPr>
            <a:spLocks noGrp="1"/>
          </p:cNvSpPr>
          <p:nvPr>
            <p:ph type="tbl" idx="1"/>
          </p:nvPr>
        </p:nvSpPr>
        <p:spPr>
          <a:xfrm>
            <a:off x="900112" y="1981200"/>
            <a:ext cx="7462611" cy="41148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table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1089991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872" y="890953"/>
            <a:ext cx="7576903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2BA6D8-B4A5-4DD0-9D92-E62FEB8CE678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6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900112" y="2013388"/>
            <a:ext cx="1497600" cy="14976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nl-NL"/>
          </a:p>
        </p:txBody>
      </p:sp>
      <p:sp>
        <p:nvSpPr>
          <p:cNvPr id="7" name="Tijdelijke aanduiding voor afbeelding 2"/>
          <p:cNvSpPr>
            <a:spLocks noGrp="1"/>
          </p:cNvSpPr>
          <p:nvPr>
            <p:ph type="pic" idx="13"/>
          </p:nvPr>
        </p:nvSpPr>
        <p:spPr>
          <a:xfrm>
            <a:off x="900112" y="3853186"/>
            <a:ext cx="1497600" cy="14976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nl-NL"/>
          </a:p>
        </p:txBody>
      </p:sp>
      <p:sp>
        <p:nvSpPr>
          <p:cNvPr id="13" name="Tijdelijke aanduiding voor tekst 2"/>
          <p:cNvSpPr>
            <a:spLocks noGrp="1"/>
          </p:cNvSpPr>
          <p:nvPr>
            <p:ph type="body" idx="15"/>
          </p:nvPr>
        </p:nvSpPr>
        <p:spPr>
          <a:xfrm>
            <a:off x="2580237" y="3817186"/>
            <a:ext cx="5779537" cy="15696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rtlCol="0" anchor="t" anchorCtr="0">
            <a:noAutofit/>
          </a:bodyPr>
          <a:lstStyle>
            <a:lvl1pPr marL="0" indent="0">
              <a:buNone/>
              <a:tabLst>
                <a:tab pos="358775" algn="l"/>
              </a:tabLst>
              <a:defRPr lang="nl-NL" sz="1800" kern="120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08013" rtl="0" eaLnBrk="1" latinLnBrk="0" hangingPunct="1">
              <a:spcBef>
                <a:spcPts val="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4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2580238" y="1977388"/>
            <a:ext cx="5781807" cy="15696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rtlCol="0" anchor="t" anchorCtr="0">
            <a:noAutofit/>
          </a:bodyPr>
          <a:lstStyle>
            <a:lvl1pPr marL="0" indent="0" algn="l" defTabSz="608013" rtl="0" eaLnBrk="1" latinLnBrk="0" hangingPunct="1">
              <a:spcBef>
                <a:spcPts val="0"/>
              </a:spcBef>
              <a:buFont typeface="Arial" pitchFamily="34" charset="0"/>
              <a:buNone/>
              <a:tabLst>
                <a:tab pos="358775" algn="l"/>
              </a:tabLst>
              <a:defRPr lang="nl-NL" sz="1800" kern="120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Afbeelding 12" descr="spiraal_linksboven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0" y="0"/>
            <a:ext cx="2426208" cy="2822448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782872" y="890953"/>
            <a:ext cx="7576903" cy="11430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82872" y="2132856"/>
            <a:ext cx="7576903" cy="39933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476984" y="6306527"/>
            <a:ext cx="403412" cy="21544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BA6D8-B4A5-4DD0-9D92-E62FEB8CE678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2033485" y="6610390"/>
            <a:ext cx="507703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800" spc="50" dirty="0" smtClean="0">
                <a:solidFill>
                  <a:schemeClr val="tx2"/>
                </a:solidFill>
              </a:rPr>
              <a:t>International Law</a:t>
            </a:r>
            <a:r>
              <a:rPr lang="nl-NL" sz="800" spc="50" baseline="0" dirty="0" smtClean="0">
                <a:solidFill>
                  <a:schemeClr val="tx2"/>
                </a:solidFill>
              </a:rPr>
              <a:t> Firm </a:t>
            </a:r>
            <a:r>
              <a:rPr lang="nl-NL" sz="800" spc="50" baseline="0" dirty="0" smtClean="0">
                <a:solidFill>
                  <a:schemeClr val="accent1"/>
                </a:solidFill>
              </a:rPr>
              <a:t>| Amsterdam </a:t>
            </a:r>
            <a:r>
              <a:rPr lang="nl-NL" sz="800" spc="50" baseline="0" dirty="0" smtClean="0">
                <a:solidFill>
                  <a:schemeClr val="accent1"/>
                </a:solidFill>
                <a:latin typeface="Arial"/>
                <a:cs typeface="Arial"/>
              </a:rPr>
              <a:t>· </a:t>
            </a:r>
            <a:r>
              <a:rPr lang="nl-NL" sz="800" spc="50" baseline="0" dirty="0" smtClean="0">
                <a:solidFill>
                  <a:schemeClr val="accent1"/>
                </a:solidFill>
                <a:latin typeface="+mn-lt"/>
                <a:cs typeface="Arial"/>
              </a:rPr>
              <a:t>Brussels · London </a:t>
            </a:r>
            <a:r>
              <a:rPr lang="nl-NL" sz="800" baseline="0" dirty="0" smtClean="0">
                <a:solidFill>
                  <a:schemeClr val="accent1"/>
                </a:solidFill>
                <a:latin typeface="+mn-lt"/>
                <a:cs typeface="Arial"/>
              </a:rPr>
              <a:t>· </a:t>
            </a:r>
            <a:r>
              <a:rPr lang="nl-NL" sz="800" spc="50" baseline="0" dirty="0" smtClean="0">
                <a:solidFill>
                  <a:schemeClr val="accent1"/>
                </a:solidFill>
                <a:latin typeface="+mn-lt"/>
                <a:cs typeface="Arial"/>
              </a:rPr>
              <a:t>Luxembourg · New York · Rotterdam</a:t>
            </a:r>
            <a:endParaRPr lang="nl-NL" sz="800" spc="50" dirty="0" smtClean="0">
              <a:solidFill>
                <a:schemeClr val="accent1"/>
              </a:solidFill>
            </a:endParaRPr>
          </a:p>
        </p:txBody>
      </p:sp>
      <p:cxnSp>
        <p:nvCxnSpPr>
          <p:cNvPr id="12" name="Rechte verbindingslijn 8"/>
          <p:cNvCxnSpPr>
            <a:cxnSpLocks noChangeShapeType="1"/>
          </p:cNvCxnSpPr>
          <p:nvPr/>
        </p:nvCxnSpPr>
        <p:spPr bwMode="auto">
          <a:xfrm>
            <a:off x="0" y="512578"/>
            <a:ext cx="9144000" cy="0"/>
          </a:xfrm>
          <a:prstGeom prst="line">
            <a:avLst/>
          </a:prstGeom>
          <a:noFill/>
          <a:ln w="15875" cap="rnd" algn="ctr">
            <a:solidFill>
              <a:schemeClr val="accent1"/>
            </a:solidFill>
            <a:prstDash val="sysDot"/>
            <a:round/>
            <a:headEnd/>
            <a:tailEnd/>
          </a:ln>
        </p:spPr>
      </p:cxnSp>
      <p:cxnSp>
        <p:nvCxnSpPr>
          <p:cNvPr id="16" name="Rechte verbindingslijn 8"/>
          <p:cNvCxnSpPr>
            <a:cxnSpLocks noChangeShapeType="1"/>
          </p:cNvCxnSpPr>
          <p:nvPr/>
        </p:nvCxnSpPr>
        <p:spPr bwMode="auto">
          <a:xfrm>
            <a:off x="0" y="6586539"/>
            <a:ext cx="9144000" cy="0"/>
          </a:xfrm>
          <a:prstGeom prst="line">
            <a:avLst/>
          </a:prstGeom>
          <a:noFill/>
          <a:ln w="15875" cap="rnd" algn="ctr">
            <a:solidFill>
              <a:schemeClr val="accent1"/>
            </a:solidFill>
            <a:prstDash val="sysDot"/>
            <a:round/>
            <a:headEnd/>
            <a:tailEnd/>
          </a:ln>
        </p:spPr>
      </p:cxnSp>
      <p:pic>
        <p:nvPicPr>
          <p:cNvPr id="17" name="Afbeelding 16"/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4336" y="75688"/>
            <a:ext cx="2880000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585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</p:sldLayoutIdLst>
  <p:hf sldNum="0"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3050" indent="-273050" algn="l" defTabSz="914400" rtl="0" eaLnBrk="1" latinLnBrk="0" hangingPunct="1">
        <a:spcBef>
          <a:spcPts val="0"/>
        </a:spcBef>
        <a:buFont typeface="Arial" pitchFamily="34" charset="0"/>
        <a:buChar char="-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531813" indent="-258763" algn="l" defTabSz="914400" rtl="0" eaLnBrk="1" latinLnBrk="0" hangingPunct="1">
        <a:spcBef>
          <a:spcPct val="20000"/>
        </a:spcBef>
        <a:buFont typeface="Arial" pitchFamily="34" charset="0"/>
        <a:buChar char="*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804863" indent="-273050" algn="l" defTabSz="914400" rtl="0" eaLnBrk="1" latinLnBrk="0" hangingPunct="1">
        <a:spcBef>
          <a:spcPct val="20000"/>
        </a:spcBef>
        <a:buFont typeface="Arial" pitchFamily="34" charset="0"/>
        <a:buChar char="-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77913" indent="-273050" algn="l" defTabSz="914400" rtl="0" eaLnBrk="1" latinLnBrk="0" hangingPunct="1">
        <a:spcBef>
          <a:spcPct val="20000"/>
        </a:spcBef>
        <a:buFont typeface="Arial" pitchFamily="34" charset="0"/>
        <a:buChar char="-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50963" indent="-273050" algn="l" defTabSz="914400" rtl="0" eaLnBrk="1" latinLnBrk="0" hangingPunct="1">
        <a:spcBef>
          <a:spcPct val="20000"/>
        </a:spcBef>
        <a:buFont typeface="Arial" pitchFamily="34" charset="0"/>
        <a:buChar char="-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Urgenda</a:t>
            </a:r>
            <a:r>
              <a:rPr lang="en-US" dirty="0" smtClean="0"/>
              <a:t> v. The Netherlands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10</a:t>
            </a:r>
            <a:r>
              <a:rPr lang="en-US" baseline="30000" dirty="0" smtClean="0"/>
              <a:t>th</a:t>
            </a:r>
            <a:r>
              <a:rPr lang="en-US" dirty="0" smtClean="0"/>
              <a:t> AIDA CCWP – Copenhagen</a:t>
            </a:r>
          </a:p>
          <a:p>
            <a:pPr algn="ctr"/>
            <a:r>
              <a:rPr lang="en-US" sz="1800" i="1" dirty="0" smtClean="0"/>
              <a:t>Stijn Franken</a:t>
            </a:r>
            <a:endParaRPr lang="nl-NL" sz="1800" i="1" dirty="0"/>
          </a:p>
        </p:txBody>
      </p:sp>
    </p:spTree>
    <p:extLst>
      <p:ext uri="{BB962C8B-B14F-4D97-AF65-F5344CB8AC3E}">
        <p14:creationId xmlns:p14="http://schemas.microsoft.com/office/powerpoint/2010/main" val="14223816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Some </a:t>
            </a:r>
            <a:r>
              <a:rPr lang="en-US" b="1" dirty="0" smtClean="0"/>
              <a:t>critical </a:t>
            </a:r>
            <a:r>
              <a:rPr lang="en-US" dirty="0" smtClean="0"/>
              <a:t>facts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World bank (2012):</a:t>
            </a:r>
          </a:p>
          <a:p>
            <a:pPr lvl="1"/>
            <a:r>
              <a:rPr lang="en-US" dirty="0" smtClean="0"/>
              <a:t>+ 4 degrees Celsius would be devastating</a:t>
            </a:r>
          </a:p>
          <a:p>
            <a:pPr lvl="1"/>
            <a:endParaRPr lang="en-US" dirty="0"/>
          </a:p>
          <a:p>
            <a:r>
              <a:rPr lang="en-US" dirty="0" smtClean="0"/>
              <a:t>Int. Energy Agency (2013):</a:t>
            </a:r>
          </a:p>
          <a:p>
            <a:pPr lvl="1"/>
            <a:r>
              <a:rPr lang="en-US" dirty="0" smtClean="0"/>
              <a:t>Intensive action is required before 2020</a:t>
            </a:r>
          </a:p>
          <a:p>
            <a:pPr lvl="1"/>
            <a:r>
              <a:rPr lang="en-US" dirty="0" smtClean="0"/>
              <a:t>Otherwise, costs will be 400% more expensive</a:t>
            </a:r>
          </a:p>
        </p:txBody>
      </p:sp>
    </p:spTree>
    <p:extLst>
      <p:ext uri="{BB962C8B-B14F-4D97-AF65-F5344CB8AC3E}">
        <p14:creationId xmlns:p14="http://schemas.microsoft.com/office/powerpoint/2010/main" val="3111021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Claim </a:t>
            </a:r>
            <a:r>
              <a:rPr lang="en-US" dirty="0" err="1" smtClean="0"/>
              <a:t>Urgenda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Declatory</a:t>
            </a:r>
            <a:r>
              <a:rPr lang="en-US" dirty="0" smtClean="0"/>
              <a:t> relief: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/>
              <a:t>B</a:t>
            </a:r>
            <a:r>
              <a:rPr lang="en-US" dirty="0" smtClean="0"/>
              <a:t>y 2020: CO2 reduction of minimal 25%-40% (cp. </a:t>
            </a:r>
            <a:r>
              <a:rPr lang="en-US" dirty="0"/>
              <a:t>t</a:t>
            </a:r>
            <a:r>
              <a:rPr lang="en-US" dirty="0" smtClean="0"/>
              <a:t>o 1990)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Claim based on:</a:t>
            </a:r>
          </a:p>
          <a:p>
            <a:pPr lvl="1"/>
            <a:r>
              <a:rPr lang="en-US" dirty="0" smtClean="0"/>
              <a:t>Duty of care</a:t>
            </a:r>
          </a:p>
          <a:p>
            <a:pPr lvl="1"/>
            <a:r>
              <a:rPr lang="en-US" dirty="0" smtClean="0"/>
              <a:t>Human rights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Causation</a:t>
            </a:r>
          </a:p>
          <a:p>
            <a:endParaRPr lang="en-US" dirty="0" smtClean="0"/>
          </a:p>
          <a:p>
            <a:r>
              <a:rPr lang="en-US" dirty="0" smtClean="0"/>
              <a:t>Margin of appreciation/position courts v. politics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51900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Duty of care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Hoge Raad </a:t>
            </a:r>
            <a:r>
              <a:rPr lang="en-US" dirty="0" smtClean="0"/>
              <a:t>6 November 1965, </a:t>
            </a:r>
            <a:r>
              <a:rPr lang="en-US" i="1" dirty="0" smtClean="0"/>
              <a:t>NJ </a:t>
            </a:r>
            <a:r>
              <a:rPr lang="en-US" dirty="0" smtClean="0"/>
              <a:t>1966, 136 (trapdoor ruling)</a:t>
            </a:r>
          </a:p>
          <a:p>
            <a:pPr lvl="1"/>
            <a:r>
              <a:rPr lang="en-US" dirty="0" smtClean="0"/>
              <a:t>Duty of care depends on:</a:t>
            </a:r>
          </a:p>
          <a:p>
            <a:pPr lvl="2"/>
            <a:r>
              <a:rPr lang="en-US" dirty="0" smtClean="0"/>
              <a:t>Foreseeability of the risk</a:t>
            </a:r>
          </a:p>
          <a:p>
            <a:pPr lvl="2"/>
            <a:r>
              <a:rPr lang="en-US" dirty="0" smtClean="0"/>
              <a:t>Amount of risk</a:t>
            </a:r>
          </a:p>
          <a:p>
            <a:pPr lvl="2"/>
            <a:r>
              <a:rPr lang="en-US" dirty="0" smtClean="0"/>
              <a:t>Severity of the risk</a:t>
            </a:r>
          </a:p>
          <a:p>
            <a:pPr lvl="2"/>
            <a:r>
              <a:rPr lang="en-US" dirty="0" smtClean="0"/>
              <a:t>Possibility to take preventive measures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74083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Duty of care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Foreseeability of the risk:</a:t>
            </a:r>
          </a:p>
          <a:p>
            <a:pPr lvl="1"/>
            <a:r>
              <a:rPr lang="en-US" dirty="0" smtClean="0"/>
              <a:t>IPCC, as accepted by the international community:</a:t>
            </a:r>
          </a:p>
          <a:p>
            <a:pPr lvl="2"/>
            <a:r>
              <a:rPr lang="en-US" dirty="0" smtClean="0"/>
              <a:t>Raise of temperature due to human activity (fossil fuel)</a:t>
            </a:r>
            <a:endParaRPr lang="en-US" dirty="0"/>
          </a:p>
          <a:p>
            <a:pPr lvl="2"/>
            <a:r>
              <a:rPr lang="en-US" dirty="0" smtClean="0"/>
              <a:t>CO2 emission of 450 ppm and temperature of + 2 degrees Celsius are critical</a:t>
            </a:r>
          </a:p>
          <a:p>
            <a:pPr lvl="2"/>
            <a:endParaRPr lang="en-US" dirty="0" smtClean="0"/>
          </a:p>
          <a:p>
            <a:r>
              <a:rPr lang="nl-NL" dirty="0" err="1" smtClean="0"/>
              <a:t>Amount</a:t>
            </a:r>
            <a:r>
              <a:rPr lang="nl-NL" dirty="0" smtClean="0"/>
              <a:t> of risk:</a:t>
            </a:r>
          </a:p>
          <a:p>
            <a:pPr lvl="1"/>
            <a:r>
              <a:rPr lang="nl-NL" dirty="0" smtClean="0"/>
              <a:t>IPCC, as </a:t>
            </a:r>
            <a:r>
              <a:rPr lang="nl-NL" dirty="0" err="1" smtClean="0"/>
              <a:t>accepted</a:t>
            </a:r>
            <a:r>
              <a:rPr lang="nl-NL" dirty="0" smtClean="0"/>
              <a:t> </a:t>
            </a:r>
            <a:r>
              <a:rPr lang="nl-NL" dirty="0" err="1" smtClean="0"/>
              <a:t>by</a:t>
            </a:r>
            <a:r>
              <a:rPr lang="nl-NL" dirty="0" smtClean="0"/>
              <a:t> the </a:t>
            </a:r>
            <a:r>
              <a:rPr lang="nl-NL" dirty="0" err="1" smtClean="0"/>
              <a:t>international</a:t>
            </a:r>
            <a:r>
              <a:rPr lang="nl-NL" dirty="0" smtClean="0"/>
              <a:t> community:</a:t>
            </a:r>
          </a:p>
          <a:p>
            <a:pPr lvl="2"/>
            <a:r>
              <a:rPr lang="nl-NL" dirty="0" smtClean="0"/>
              <a:t>&gt; 95% </a:t>
            </a:r>
            <a:r>
              <a:rPr lang="nl-NL" dirty="0" err="1" smtClean="0"/>
              <a:t>certainty</a:t>
            </a:r>
            <a:r>
              <a:rPr lang="nl-NL" dirty="0" smtClean="0"/>
              <a:t> as </a:t>
            </a:r>
            <a:r>
              <a:rPr lang="nl-NL" dirty="0" err="1" smtClean="0"/>
              <a:t>to</a:t>
            </a:r>
            <a:r>
              <a:rPr lang="nl-NL" dirty="0" smtClean="0"/>
              <a:t> the human </a:t>
            </a:r>
            <a:r>
              <a:rPr lang="nl-NL" dirty="0" err="1" smtClean="0"/>
              <a:t>activity</a:t>
            </a:r>
            <a:endParaRPr lang="nl-NL" dirty="0" smtClean="0"/>
          </a:p>
          <a:p>
            <a:pPr lvl="2"/>
            <a:r>
              <a:rPr lang="nl-NL" dirty="0" smtClean="0"/>
              <a:t>&gt; 90% </a:t>
            </a:r>
            <a:r>
              <a:rPr lang="nl-NL" dirty="0" err="1" smtClean="0"/>
              <a:t>certainty</a:t>
            </a:r>
            <a:r>
              <a:rPr lang="nl-NL" dirty="0" smtClean="0"/>
              <a:t> as </a:t>
            </a:r>
            <a:r>
              <a:rPr lang="nl-NL" dirty="0" err="1" smtClean="0"/>
              <a:t>to</a:t>
            </a:r>
            <a:r>
              <a:rPr lang="nl-NL" dirty="0" smtClean="0"/>
              <a:t> 450 </a:t>
            </a:r>
            <a:r>
              <a:rPr lang="nl-NL" dirty="0" err="1" smtClean="0"/>
              <a:t>ppm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+ 2 </a:t>
            </a:r>
            <a:r>
              <a:rPr lang="nl-NL" dirty="0" err="1" smtClean="0"/>
              <a:t>degrees</a:t>
            </a:r>
            <a:r>
              <a:rPr lang="nl-NL" dirty="0" smtClean="0"/>
              <a:t> Celsius </a:t>
            </a:r>
          </a:p>
          <a:p>
            <a:pPr lvl="1"/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7592137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err="1" smtClean="0"/>
              <a:t>Duty</a:t>
            </a:r>
            <a:r>
              <a:rPr lang="nl-NL" dirty="0" smtClean="0"/>
              <a:t> of care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Severity</a:t>
            </a:r>
            <a:r>
              <a:rPr lang="nl-NL" dirty="0"/>
              <a:t> of the risk:</a:t>
            </a:r>
          </a:p>
          <a:p>
            <a:pPr lvl="1"/>
            <a:r>
              <a:rPr lang="nl-NL" dirty="0" smtClean="0"/>
              <a:t>+ 2 </a:t>
            </a:r>
            <a:r>
              <a:rPr lang="nl-NL" dirty="0" err="1" smtClean="0"/>
              <a:t>degrees</a:t>
            </a:r>
            <a:r>
              <a:rPr lang="nl-NL" dirty="0" smtClean="0"/>
              <a:t> Celsius (2009, Copenhagen):</a:t>
            </a:r>
          </a:p>
          <a:p>
            <a:pPr lvl="2"/>
            <a:r>
              <a:rPr lang="nl-NL" dirty="0" smtClean="0"/>
              <a:t>Point </a:t>
            </a:r>
            <a:r>
              <a:rPr lang="nl-NL" dirty="0"/>
              <a:t>of no return </a:t>
            </a:r>
            <a:r>
              <a:rPr lang="nl-NL" dirty="0" err="1"/>
              <a:t>passed</a:t>
            </a:r>
            <a:endParaRPr lang="nl-NL" dirty="0"/>
          </a:p>
          <a:p>
            <a:pPr lvl="2"/>
            <a:r>
              <a:rPr lang="nl-NL" dirty="0" err="1"/>
              <a:t>All</a:t>
            </a:r>
            <a:r>
              <a:rPr lang="nl-NL" dirty="0"/>
              <a:t> </a:t>
            </a:r>
            <a:r>
              <a:rPr lang="nl-NL" dirty="0" err="1"/>
              <a:t>societies</a:t>
            </a:r>
            <a:r>
              <a:rPr lang="nl-NL" dirty="0"/>
              <a:t>, </a:t>
            </a:r>
            <a:r>
              <a:rPr lang="nl-NL" dirty="0" err="1"/>
              <a:t>world</a:t>
            </a:r>
            <a:r>
              <a:rPr lang="nl-NL" dirty="0"/>
              <a:t> </a:t>
            </a:r>
            <a:r>
              <a:rPr lang="nl-NL" dirty="0" err="1"/>
              <a:t>wide</a:t>
            </a:r>
            <a:r>
              <a:rPr lang="nl-NL" dirty="0"/>
              <a:t>, </a:t>
            </a:r>
            <a:r>
              <a:rPr lang="nl-NL" dirty="0" err="1"/>
              <a:t>will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</a:t>
            </a:r>
            <a:r>
              <a:rPr lang="nl-NL" dirty="0" err="1"/>
              <a:t>affected</a:t>
            </a:r>
            <a:r>
              <a:rPr lang="nl-NL" dirty="0"/>
              <a:t> </a:t>
            </a:r>
            <a:r>
              <a:rPr lang="nl-NL" dirty="0" err="1" smtClean="0"/>
              <a:t>negatively</a:t>
            </a:r>
            <a:endParaRPr lang="nl-NL" dirty="0" smtClean="0"/>
          </a:p>
          <a:p>
            <a:pPr lvl="1"/>
            <a:r>
              <a:rPr lang="nl-NL" dirty="0" smtClean="0"/>
              <a:t>+ 1,5 </a:t>
            </a:r>
            <a:r>
              <a:rPr lang="nl-NL" dirty="0" err="1" smtClean="0"/>
              <a:t>degrees</a:t>
            </a:r>
            <a:r>
              <a:rPr lang="nl-NL" dirty="0"/>
              <a:t> </a:t>
            </a:r>
            <a:r>
              <a:rPr lang="nl-NL" dirty="0" smtClean="0"/>
              <a:t>Celsius </a:t>
            </a:r>
            <a:r>
              <a:rPr lang="nl-NL" dirty="0" err="1" smtClean="0"/>
              <a:t>already</a:t>
            </a:r>
            <a:r>
              <a:rPr lang="nl-NL" dirty="0" smtClean="0"/>
              <a:t> </a:t>
            </a:r>
            <a:r>
              <a:rPr lang="nl-NL" dirty="0" err="1" smtClean="0"/>
              <a:t>risky</a:t>
            </a:r>
            <a:r>
              <a:rPr lang="nl-NL" dirty="0" smtClean="0"/>
              <a:t> (2010, Cancun)</a:t>
            </a:r>
          </a:p>
          <a:p>
            <a:pPr lvl="1"/>
            <a:r>
              <a:rPr lang="nl-NL" dirty="0" smtClean="0"/>
              <a:t>USSC Massachusetts v. </a:t>
            </a:r>
            <a:r>
              <a:rPr lang="nl-NL" dirty="0" err="1" smtClean="0"/>
              <a:t>Environmental</a:t>
            </a:r>
            <a:r>
              <a:rPr lang="nl-NL" dirty="0" smtClean="0"/>
              <a:t> </a:t>
            </a:r>
            <a:r>
              <a:rPr lang="nl-NL" dirty="0" err="1" smtClean="0"/>
              <a:t>Protection</a:t>
            </a:r>
            <a:r>
              <a:rPr lang="nl-NL" dirty="0" smtClean="0"/>
              <a:t> Agency (2007)</a:t>
            </a:r>
          </a:p>
          <a:p>
            <a:pPr lvl="1"/>
            <a:endParaRPr lang="nl-NL" dirty="0"/>
          </a:p>
          <a:p>
            <a:r>
              <a:rPr lang="nl-NL" dirty="0" err="1" smtClean="0"/>
              <a:t>Possibility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take </a:t>
            </a:r>
            <a:r>
              <a:rPr lang="nl-NL" dirty="0" err="1" smtClean="0"/>
              <a:t>preventive</a:t>
            </a:r>
            <a:r>
              <a:rPr lang="nl-NL" dirty="0" smtClean="0"/>
              <a:t> </a:t>
            </a:r>
            <a:r>
              <a:rPr lang="nl-NL" dirty="0" err="1" smtClean="0"/>
              <a:t>measures</a:t>
            </a:r>
            <a:r>
              <a:rPr lang="nl-NL" dirty="0" smtClean="0"/>
              <a:t>:</a:t>
            </a:r>
          </a:p>
          <a:p>
            <a:pPr lvl="1"/>
            <a:r>
              <a:rPr lang="nl-NL" dirty="0" err="1" smtClean="0"/>
              <a:t>By</a:t>
            </a:r>
            <a:r>
              <a:rPr lang="nl-NL" dirty="0" smtClean="0"/>
              <a:t> 2020: CO2 </a:t>
            </a:r>
            <a:r>
              <a:rPr lang="nl-NL" dirty="0" err="1" smtClean="0"/>
              <a:t>reduction</a:t>
            </a:r>
            <a:r>
              <a:rPr lang="nl-NL" dirty="0" smtClean="0"/>
              <a:t> of 25%-40% (</a:t>
            </a:r>
            <a:r>
              <a:rPr lang="nl-NL" dirty="0" err="1" smtClean="0"/>
              <a:t>cp</a:t>
            </a:r>
            <a:r>
              <a:rPr lang="nl-NL" dirty="0" smtClean="0"/>
              <a:t>. 1990)</a:t>
            </a:r>
          </a:p>
          <a:p>
            <a:pPr lvl="1"/>
            <a:r>
              <a:rPr lang="nl-NL" dirty="0" err="1" smtClean="0"/>
              <a:t>Technically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financially</a:t>
            </a:r>
            <a:r>
              <a:rPr lang="nl-NL" dirty="0" smtClean="0"/>
              <a:t> </a:t>
            </a:r>
            <a:r>
              <a:rPr lang="nl-NL" dirty="0" err="1" smtClean="0"/>
              <a:t>feasable</a:t>
            </a:r>
            <a:r>
              <a:rPr lang="nl-NL" dirty="0" smtClean="0"/>
              <a:t> </a:t>
            </a:r>
          </a:p>
          <a:p>
            <a:pPr lvl="1"/>
            <a:r>
              <a:rPr lang="nl-NL" dirty="0" smtClean="0"/>
              <a:t>IEA (2013): </a:t>
            </a:r>
            <a:r>
              <a:rPr lang="nl-NL" dirty="0" err="1" smtClean="0"/>
              <a:t>after</a:t>
            </a:r>
            <a:r>
              <a:rPr lang="nl-NL" dirty="0" smtClean="0"/>
              <a:t> 2020 </a:t>
            </a:r>
            <a:r>
              <a:rPr lang="nl-NL" dirty="0" err="1" smtClean="0"/>
              <a:t>costs</a:t>
            </a:r>
            <a:r>
              <a:rPr lang="nl-NL" dirty="0" smtClean="0"/>
              <a:t> </a:t>
            </a:r>
            <a:r>
              <a:rPr lang="nl-NL" dirty="0" err="1" smtClean="0"/>
              <a:t>will</a:t>
            </a:r>
            <a:r>
              <a:rPr lang="nl-NL" dirty="0" smtClean="0"/>
              <a:t> </a:t>
            </a:r>
            <a:r>
              <a:rPr lang="nl-NL" dirty="0" err="1" smtClean="0"/>
              <a:t>raise</a:t>
            </a:r>
            <a:r>
              <a:rPr lang="nl-NL" dirty="0" smtClean="0"/>
              <a:t> </a:t>
            </a:r>
            <a:r>
              <a:rPr lang="nl-NL" dirty="0" err="1" smtClean="0"/>
              <a:t>with</a:t>
            </a:r>
            <a:r>
              <a:rPr lang="nl-NL" dirty="0" smtClean="0"/>
              <a:t> 400%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27956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Human </a:t>
            </a:r>
            <a:r>
              <a:rPr lang="nl-NL" dirty="0" err="1" smtClean="0"/>
              <a:t>rights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Eur</a:t>
            </a:r>
            <a:r>
              <a:rPr lang="nl-NL" dirty="0" smtClean="0"/>
              <a:t>. </a:t>
            </a:r>
            <a:r>
              <a:rPr lang="nl-NL" dirty="0" err="1" smtClean="0"/>
              <a:t>Convention</a:t>
            </a:r>
            <a:r>
              <a:rPr lang="nl-NL" dirty="0" smtClean="0"/>
              <a:t> of Human </a:t>
            </a:r>
            <a:r>
              <a:rPr lang="nl-NL" dirty="0" err="1" smtClean="0"/>
              <a:t>Rights</a:t>
            </a:r>
            <a:r>
              <a:rPr lang="nl-NL" dirty="0" smtClean="0"/>
              <a:t>/ </a:t>
            </a:r>
            <a:r>
              <a:rPr lang="nl-NL" dirty="0" err="1" smtClean="0"/>
              <a:t>Eur</a:t>
            </a:r>
            <a:r>
              <a:rPr lang="nl-NL" dirty="0" smtClean="0"/>
              <a:t>. Charter:</a:t>
            </a:r>
          </a:p>
          <a:p>
            <a:pPr lvl="1"/>
            <a:r>
              <a:rPr lang="nl-NL" dirty="0" smtClean="0"/>
              <a:t>Art. 2/2: right </a:t>
            </a:r>
            <a:r>
              <a:rPr lang="nl-NL" dirty="0" err="1" smtClean="0"/>
              <a:t>to</a:t>
            </a:r>
            <a:r>
              <a:rPr lang="nl-NL" dirty="0" smtClean="0"/>
              <a:t> life</a:t>
            </a:r>
          </a:p>
          <a:p>
            <a:pPr lvl="1"/>
            <a:r>
              <a:rPr lang="nl-NL" dirty="0" smtClean="0"/>
              <a:t>Art. 8/7: family life</a:t>
            </a:r>
          </a:p>
          <a:p>
            <a:pPr lvl="1"/>
            <a:endParaRPr lang="nl-NL" dirty="0" smtClean="0"/>
          </a:p>
          <a:p>
            <a:r>
              <a:rPr lang="nl-NL" dirty="0" smtClean="0"/>
              <a:t>Direct effect:</a:t>
            </a:r>
          </a:p>
          <a:p>
            <a:pPr lvl="1"/>
            <a:r>
              <a:rPr lang="nl-NL" dirty="0" err="1" smtClean="0"/>
              <a:t>Eur</a:t>
            </a:r>
            <a:r>
              <a:rPr lang="nl-NL" dirty="0" smtClean="0"/>
              <a:t>. </a:t>
            </a:r>
            <a:r>
              <a:rPr lang="nl-NL" dirty="0" err="1" smtClean="0"/>
              <a:t>Convention</a:t>
            </a:r>
            <a:r>
              <a:rPr lang="nl-NL" dirty="0" smtClean="0"/>
              <a:t>: Dutch </a:t>
            </a:r>
            <a:r>
              <a:rPr lang="nl-NL" dirty="0" err="1"/>
              <a:t>Constitution</a:t>
            </a:r>
            <a:r>
              <a:rPr lang="nl-NL" dirty="0"/>
              <a:t> (</a:t>
            </a:r>
            <a:r>
              <a:rPr lang="nl-NL" dirty="0" err="1"/>
              <a:t>artt</a:t>
            </a:r>
            <a:r>
              <a:rPr lang="nl-NL" dirty="0"/>
              <a:t>. 93, 94</a:t>
            </a:r>
            <a:r>
              <a:rPr lang="nl-NL" dirty="0" smtClean="0"/>
              <a:t>);</a:t>
            </a:r>
          </a:p>
          <a:p>
            <a:pPr lvl="1"/>
            <a:r>
              <a:rPr lang="en-US" dirty="0" smtClean="0"/>
              <a:t>Eur. Charter: EU Court of Justice</a:t>
            </a:r>
          </a:p>
          <a:p>
            <a:pPr lvl="1"/>
            <a:endParaRPr lang="nl-NL" dirty="0" smtClean="0"/>
          </a:p>
          <a:p>
            <a:r>
              <a:rPr lang="nl-NL" dirty="0" err="1" smtClean="0"/>
              <a:t>Eur</a:t>
            </a:r>
            <a:r>
              <a:rPr lang="nl-NL" dirty="0" smtClean="0"/>
              <a:t>. Court of Human </a:t>
            </a:r>
            <a:r>
              <a:rPr lang="nl-NL" dirty="0" err="1" smtClean="0"/>
              <a:t>Rights</a:t>
            </a:r>
            <a:r>
              <a:rPr lang="nl-NL" dirty="0" smtClean="0"/>
              <a:t>:</a:t>
            </a:r>
          </a:p>
          <a:p>
            <a:pPr lvl="1"/>
            <a:r>
              <a:rPr lang="nl-NL" dirty="0" err="1" smtClean="0"/>
              <a:t>Positive</a:t>
            </a:r>
            <a:r>
              <a:rPr lang="nl-NL" dirty="0" smtClean="0"/>
              <a:t> </a:t>
            </a:r>
            <a:r>
              <a:rPr lang="nl-NL" dirty="0" err="1" smtClean="0"/>
              <a:t>obligation</a:t>
            </a:r>
            <a:r>
              <a:rPr lang="nl-NL" dirty="0" smtClean="0"/>
              <a:t> on Member </a:t>
            </a:r>
            <a:r>
              <a:rPr lang="nl-NL" dirty="0" err="1" smtClean="0"/>
              <a:t>States</a:t>
            </a:r>
            <a:endParaRPr lang="nl-NL" dirty="0"/>
          </a:p>
          <a:p>
            <a:pPr lvl="1"/>
            <a:r>
              <a:rPr lang="nl-NL" dirty="0" smtClean="0"/>
              <a:t>In case of a </a:t>
            </a:r>
            <a:r>
              <a:rPr lang="nl-NL" dirty="0" err="1" smtClean="0"/>
              <a:t>threatening</a:t>
            </a:r>
            <a:r>
              <a:rPr lang="nl-NL" dirty="0" smtClean="0"/>
              <a:t> </a:t>
            </a:r>
            <a:r>
              <a:rPr lang="nl-NL" dirty="0" err="1" smtClean="0"/>
              <a:t>infringement</a:t>
            </a:r>
            <a:endParaRPr lang="nl-NL" dirty="0" smtClean="0"/>
          </a:p>
          <a:p>
            <a:pPr lvl="1"/>
            <a:r>
              <a:rPr lang="nl-NL" dirty="0" err="1" smtClean="0"/>
              <a:t>Particularly</a:t>
            </a:r>
            <a:r>
              <a:rPr lang="nl-NL" dirty="0" smtClean="0"/>
              <a:t>, </a:t>
            </a:r>
            <a:r>
              <a:rPr lang="nl-NL" dirty="0" err="1" smtClean="0"/>
              <a:t>if</a:t>
            </a:r>
            <a:r>
              <a:rPr lang="nl-NL" dirty="0" smtClean="0"/>
              <a:t> </a:t>
            </a:r>
            <a:r>
              <a:rPr lang="nl-NL" dirty="0" err="1" smtClean="0"/>
              <a:t>individual</a:t>
            </a:r>
            <a:r>
              <a:rPr lang="nl-NL" dirty="0" smtClean="0"/>
              <a:t> have no </a:t>
            </a:r>
            <a:r>
              <a:rPr lang="nl-NL" dirty="0" err="1" smtClean="0"/>
              <a:t>alternative</a:t>
            </a:r>
            <a:endParaRPr lang="nl-NL" dirty="0" smtClean="0"/>
          </a:p>
          <a:p>
            <a:pPr lvl="1"/>
            <a:r>
              <a:rPr lang="nl-NL" dirty="0" err="1" smtClean="0"/>
              <a:t>Also</a:t>
            </a:r>
            <a:r>
              <a:rPr lang="nl-NL" dirty="0" smtClean="0"/>
              <a:t> </a:t>
            </a:r>
            <a:r>
              <a:rPr lang="nl-NL" dirty="0" err="1" smtClean="0"/>
              <a:t>if</a:t>
            </a:r>
            <a:r>
              <a:rPr lang="nl-NL" dirty="0" smtClean="0"/>
              <a:t> </a:t>
            </a:r>
            <a:r>
              <a:rPr lang="nl-NL" dirty="0" err="1" smtClean="0"/>
              <a:t>it</a:t>
            </a:r>
            <a:r>
              <a:rPr lang="nl-NL" dirty="0" smtClean="0"/>
              <a:t> concerns </a:t>
            </a:r>
            <a:r>
              <a:rPr lang="nl-NL" dirty="0" err="1" smtClean="0"/>
              <a:t>general</a:t>
            </a:r>
            <a:r>
              <a:rPr lang="nl-NL" dirty="0" smtClean="0"/>
              <a:t> </a:t>
            </a:r>
            <a:r>
              <a:rPr lang="nl-NL" dirty="0" err="1" smtClean="0"/>
              <a:t>risks</a:t>
            </a:r>
            <a:r>
              <a:rPr lang="nl-NL" dirty="0" smtClean="0"/>
              <a:t>, </a:t>
            </a:r>
            <a:r>
              <a:rPr lang="nl-NL" dirty="0" err="1" smtClean="0"/>
              <a:t>interets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255843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err="1" smtClean="0"/>
              <a:t>Causation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i="1" dirty="0" smtClean="0"/>
              <a:t>HR </a:t>
            </a:r>
            <a:r>
              <a:rPr lang="nl-NL" dirty="0" smtClean="0"/>
              <a:t>23 September 1988, NJ 1989, 743 (</a:t>
            </a:r>
            <a:r>
              <a:rPr lang="nl-NL" dirty="0" err="1" smtClean="0"/>
              <a:t>Rhine</a:t>
            </a:r>
            <a:r>
              <a:rPr lang="nl-NL" dirty="0" smtClean="0"/>
              <a:t>, </a:t>
            </a:r>
            <a:r>
              <a:rPr lang="nl-NL" dirty="0" err="1" smtClean="0"/>
              <a:t>potash</a:t>
            </a:r>
            <a:r>
              <a:rPr lang="nl-NL" dirty="0" smtClean="0"/>
              <a:t> mines)</a:t>
            </a:r>
          </a:p>
          <a:p>
            <a:pPr lvl="1"/>
            <a:r>
              <a:rPr lang="nl-NL" dirty="0" err="1" smtClean="0"/>
              <a:t>Pollution</a:t>
            </a:r>
            <a:r>
              <a:rPr lang="nl-NL" dirty="0" smtClean="0"/>
              <a:t>: pro rata </a:t>
            </a:r>
            <a:r>
              <a:rPr lang="nl-NL" dirty="0" err="1" smtClean="0"/>
              <a:t>liability</a:t>
            </a:r>
            <a:r>
              <a:rPr lang="nl-NL" dirty="0" smtClean="0"/>
              <a:t>, “</a:t>
            </a:r>
            <a:r>
              <a:rPr lang="nl-NL" dirty="0" err="1" smtClean="0"/>
              <a:t>unless</a:t>
            </a:r>
            <a:r>
              <a:rPr lang="nl-NL" dirty="0" smtClean="0"/>
              <a:t> </a:t>
            </a:r>
            <a:r>
              <a:rPr lang="nl-NL" dirty="0" err="1" smtClean="0"/>
              <a:t>negligible</a:t>
            </a:r>
            <a:r>
              <a:rPr lang="nl-NL" dirty="0" smtClean="0"/>
              <a:t>”</a:t>
            </a:r>
          </a:p>
          <a:p>
            <a:pPr lvl="1"/>
            <a:r>
              <a:rPr lang="nl-NL" dirty="0" smtClean="0"/>
              <a:t>The Netherlands, out of 217 </a:t>
            </a:r>
            <a:r>
              <a:rPr lang="nl-NL" dirty="0" err="1" smtClean="0"/>
              <a:t>countries</a:t>
            </a:r>
            <a:r>
              <a:rPr lang="nl-NL" dirty="0" smtClean="0"/>
              <a:t> (World Bank, 2009):</a:t>
            </a:r>
          </a:p>
          <a:p>
            <a:pPr lvl="2"/>
            <a:r>
              <a:rPr lang="nl-NL" dirty="0" smtClean="0"/>
              <a:t>Per capita: </a:t>
            </a:r>
          </a:p>
          <a:p>
            <a:pPr lvl="3"/>
            <a:r>
              <a:rPr lang="nl-NL" dirty="0" smtClean="0"/>
              <a:t>1. Australia</a:t>
            </a:r>
          </a:p>
          <a:p>
            <a:pPr lvl="3"/>
            <a:r>
              <a:rPr lang="nl-NL" dirty="0" smtClean="0"/>
              <a:t>2. </a:t>
            </a:r>
            <a:r>
              <a:rPr lang="nl-NL" dirty="0" err="1" smtClean="0"/>
              <a:t>Saudi</a:t>
            </a:r>
            <a:r>
              <a:rPr lang="nl-NL" dirty="0" smtClean="0"/>
              <a:t> </a:t>
            </a:r>
            <a:r>
              <a:rPr lang="nl-NL" dirty="0" err="1" smtClean="0"/>
              <a:t>Arabia</a:t>
            </a:r>
            <a:endParaRPr lang="nl-NL" dirty="0" smtClean="0"/>
          </a:p>
          <a:p>
            <a:pPr lvl="3"/>
            <a:r>
              <a:rPr lang="en-US" dirty="0" smtClean="0"/>
              <a:t>3. USA</a:t>
            </a:r>
          </a:p>
          <a:p>
            <a:pPr lvl="3"/>
            <a:r>
              <a:rPr lang="en-US" dirty="0" smtClean="0"/>
              <a:t>4. Canada</a:t>
            </a:r>
          </a:p>
          <a:p>
            <a:pPr lvl="3"/>
            <a:r>
              <a:rPr lang="en-US" dirty="0" smtClean="0"/>
              <a:t>5. the Netherlands</a:t>
            </a:r>
            <a:endParaRPr lang="nl-NL" dirty="0" smtClean="0"/>
          </a:p>
          <a:p>
            <a:pPr lvl="2"/>
            <a:r>
              <a:rPr lang="nl-NL" dirty="0" smtClean="0"/>
              <a:t>Absolute </a:t>
            </a:r>
            <a:r>
              <a:rPr lang="nl-NL" dirty="0" err="1" smtClean="0"/>
              <a:t>figures</a:t>
            </a:r>
            <a:r>
              <a:rPr lang="nl-NL" dirty="0" smtClean="0"/>
              <a:t>:</a:t>
            </a:r>
          </a:p>
          <a:p>
            <a:pPr lvl="3"/>
            <a:r>
              <a:rPr lang="nl-NL" dirty="0" smtClean="0"/>
              <a:t>1. China</a:t>
            </a:r>
          </a:p>
          <a:p>
            <a:pPr lvl="3"/>
            <a:r>
              <a:rPr lang="nl-NL" dirty="0" smtClean="0"/>
              <a:t>2. USA </a:t>
            </a:r>
          </a:p>
          <a:p>
            <a:pPr lvl="3"/>
            <a:r>
              <a:rPr lang="nl-NL" dirty="0" smtClean="0"/>
              <a:t>(…)</a:t>
            </a:r>
          </a:p>
          <a:p>
            <a:pPr lvl="3"/>
            <a:r>
              <a:rPr lang="nl-NL" dirty="0" smtClean="0"/>
              <a:t>25. the Netherlands</a:t>
            </a:r>
          </a:p>
        </p:txBody>
      </p:sp>
    </p:spTree>
    <p:extLst>
      <p:ext uri="{BB962C8B-B14F-4D97-AF65-F5344CB8AC3E}">
        <p14:creationId xmlns:p14="http://schemas.microsoft.com/office/powerpoint/2010/main" val="21065435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err="1" smtClean="0"/>
              <a:t>Margin</a:t>
            </a:r>
            <a:r>
              <a:rPr lang="nl-NL" dirty="0" smtClean="0"/>
              <a:t> of </a:t>
            </a:r>
            <a:r>
              <a:rPr lang="nl-NL" dirty="0" err="1" smtClean="0"/>
              <a:t>appreciation</a:t>
            </a:r>
            <a:r>
              <a:rPr lang="nl-NL" dirty="0" smtClean="0"/>
              <a:t>/ </a:t>
            </a:r>
            <a:br>
              <a:rPr lang="nl-NL" dirty="0" smtClean="0"/>
            </a:br>
            <a:r>
              <a:rPr lang="nl-NL" dirty="0" err="1" smtClean="0"/>
              <a:t>position</a:t>
            </a:r>
            <a:r>
              <a:rPr lang="nl-NL" dirty="0" smtClean="0"/>
              <a:t> courts v. politics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One</a:t>
            </a:r>
            <a:r>
              <a:rPr lang="nl-NL" dirty="0" smtClean="0"/>
              <a:t> of the </a:t>
            </a:r>
            <a:r>
              <a:rPr lang="nl-NL" dirty="0" err="1" smtClean="0"/>
              <a:t>main</a:t>
            </a:r>
            <a:r>
              <a:rPr lang="nl-NL" dirty="0" smtClean="0"/>
              <a:t> </a:t>
            </a:r>
            <a:r>
              <a:rPr lang="nl-NL" dirty="0" err="1" smtClean="0"/>
              <a:t>defences</a:t>
            </a:r>
            <a:r>
              <a:rPr lang="nl-NL" dirty="0" smtClean="0"/>
              <a:t> of the Dutch </a:t>
            </a:r>
            <a:r>
              <a:rPr lang="nl-NL" dirty="0" err="1" smtClean="0"/>
              <a:t>government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USSC American Electric Power v. Connecticut (2011):</a:t>
            </a:r>
          </a:p>
          <a:p>
            <a:pPr lvl="1"/>
            <a:r>
              <a:rPr lang="nl-NL" i="1" dirty="0" smtClean="0"/>
              <a:t>“</a:t>
            </a:r>
            <a:r>
              <a:rPr lang="nl-NL" i="1" dirty="0" err="1" smtClean="0"/>
              <a:t>Certainly</a:t>
            </a:r>
            <a:r>
              <a:rPr lang="nl-NL" i="1" dirty="0" smtClean="0"/>
              <a:t>, the </a:t>
            </a:r>
            <a:r>
              <a:rPr lang="nl-NL" i="1" dirty="0" err="1" smtClean="0"/>
              <a:t>political</a:t>
            </a:r>
            <a:r>
              <a:rPr lang="nl-NL" i="1" dirty="0" smtClean="0"/>
              <a:t> </a:t>
            </a:r>
            <a:r>
              <a:rPr lang="nl-NL" i="1" dirty="0" err="1" smtClean="0"/>
              <a:t>implications</a:t>
            </a:r>
            <a:r>
              <a:rPr lang="nl-NL" i="1" dirty="0" smtClean="0"/>
              <a:t> of </a:t>
            </a:r>
            <a:r>
              <a:rPr lang="nl-NL" i="1" dirty="0" err="1" smtClean="0"/>
              <a:t>any</a:t>
            </a:r>
            <a:r>
              <a:rPr lang="nl-NL" i="1" dirty="0" smtClean="0"/>
              <a:t> </a:t>
            </a:r>
            <a:r>
              <a:rPr lang="nl-NL" i="1" dirty="0" err="1" smtClean="0"/>
              <a:t>decision</a:t>
            </a:r>
            <a:r>
              <a:rPr lang="nl-NL" i="1" dirty="0" smtClean="0"/>
              <a:t> </a:t>
            </a:r>
            <a:r>
              <a:rPr lang="nl-NL" i="1" dirty="0" err="1" smtClean="0"/>
              <a:t>involving</a:t>
            </a:r>
            <a:r>
              <a:rPr lang="nl-NL" i="1" dirty="0" smtClean="0"/>
              <a:t> </a:t>
            </a:r>
            <a:r>
              <a:rPr lang="nl-NL" i="1" dirty="0" err="1" smtClean="0"/>
              <a:t>possible</a:t>
            </a:r>
            <a:r>
              <a:rPr lang="nl-NL" i="1" dirty="0" smtClean="0"/>
              <a:t> </a:t>
            </a:r>
            <a:r>
              <a:rPr lang="nl-NL" i="1" dirty="0" err="1" smtClean="0"/>
              <a:t>limits</a:t>
            </a:r>
            <a:r>
              <a:rPr lang="nl-NL" i="1" dirty="0" smtClean="0"/>
              <a:t> on carbon </a:t>
            </a:r>
            <a:r>
              <a:rPr lang="nl-NL" i="1" dirty="0" err="1" smtClean="0"/>
              <a:t>emissions</a:t>
            </a:r>
            <a:r>
              <a:rPr lang="nl-NL" i="1" dirty="0" smtClean="0"/>
              <a:t> are important in the context of </a:t>
            </a:r>
            <a:r>
              <a:rPr lang="nl-NL" i="1" dirty="0" err="1" smtClean="0"/>
              <a:t>global</a:t>
            </a:r>
            <a:r>
              <a:rPr lang="nl-NL" i="1" dirty="0" smtClean="0"/>
              <a:t> warming, but </a:t>
            </a:r>
            <a:r>
              <a:rPr lang="nl-NL" i="1" dirty="0" err="1" smtClean="0"/>
              <a:t>not</a:t>
            </a:r>
            <a:r>
              <a:rPr lang="nl-NL" i="1" dirty="0" smtClean="0"/>
              <a:t> </a:t>
            </a:r>
            <a:r>
              <a:rPr lang="nl-NL" i="1" dirty="0" err="1" smtClean="0"/>
              <a:t>every</a:t>
            </a:r>
            <a:r>
              <a:rPr lang="nl-NL" i="1" dirty="0" smtClean="0"/>
              <a:t> case </a:t>
            </a:r>
            <a:r>
              <a:rPr lang="nl-NL" i="1" dirty="0" err="1" smtClean="0"/>
              <a:t>with</a:t>
            </a:r>
            <a:r>
              <a:rPr lang="nl-NL" i="1" dirty="0" smtClean="0"/>
              <a:t> </a:t>
            </a:r>
            <a:r>
              <a:rPr lang="nl-NL" i="1" dirty="0" err="1" smtClean="0"/>
              <a:t>political</a:t>
            </a:r>
            <a:r>
              <a:rPr lang="nl-NL" i="1" dirty="0" smtClean="0"/>
              <a:t> </a:t>
            </a:r>
            <a:r>
              <a:rPr lang="nl-NL" i="1" dirty="0" err="1" smtClean="0"/>
              <a:t>overtones</a:t>
            </a:r>
            <a:r>
              <a:rPr lang="nl-NL" i="1" dirty="0" smtClean="0"/>
              <a:t> is non-</a:t>
            </a:r>
            <a:r>
              <a:rPr lang="nl-NL" i="1" dirty="0" err="1" smtClean="0"/>
              <a:t>justifiable</a:t>
            </a:r>
            <a:r>
              <a:rPr lang="nl-NL" i="1" dirty="0" smtClean="0"/>
              <a:t>. It is error </a:t>
            </a:r>
            <a:r>
              <a:rPr lang="nl-NL" i="1" dirty="0" err="1" smtClean="0"/>
              <a:t>to</a:t>
            </a:r>
            <a:r>
              <a:rPr lang="nl-NL" i="1" dirty="0" smtClean="0"/>
              <a:t> </a:t>
            </a:r>
            <a:r>
              <a:rPr lang="nl-NL" i="1" dirty="0" err="1" smtClean="0"/>
              <a:t>equate</a:t>
            </a:r>
            <a:r>
              <a:rPr lang="nl-NL" i="1" dirty="0" smtClean="0"/>
              <a:t> a </a:t>
            </a:r>
            <a:r>
              <a:rPr lang="nl-NL" i="1" dirty="0" err="1" smtClean="0"/>
              <a:t>political</a:t>
            </a:r>
            <a:r>
              <a:rPr lang="nl-NL" i="1" dirty="0" smtClean="0"/>
              <a:t> question </a:t>
            </a:r>
            <a:r>
              <a:rPr lang="nl-NL" i="1" dirty="0" err="1" smtClean="0"/>
              <a:t>with</a:t>
            </a:r>
            <a:r>
              <a:rPr lang="nl-NL" i="1" dirty="0" smtClean="0"/>
              <a:t> a </a:t>
            </a:r>
            <a:r>
              <a:rPr lang="nl-NL" i="1" dirty="0" err="1" smtClean="0"/>
              <a:t>political</a:t>
            </a:r>
            <a:r>
              <a:rPr lang="nl-NL" i="1" dirty="0" smtClean="0"/>
              <a:t> case (…) </a:t>
            </a:r>
            <a:r>
              <a:rPr lang="nl-NL" i="1" dirty="0" err="1" smtClean="0"/>
              <a:t>Given</a:t>
            </a:r>
            <a:r>
              <a:rPr lang="nl-NL" i="1" dirty="0" smtClean="0"/>
              <a:t> the checks </a:t>
            </a:r>
            <a:r>
              <a:rPr lang="nl-NL" i="1" dirty="0" err="1" smtClean="0"/>
              <a:t>and</a:t>
            </a:r>
            <a:r>
              <a:rPr lang="nl-NL" i="1" dirty="0" smtClean="0"/>
              <a:t> </a:t>
            </a:r>
            <a:r>
              <a:rPr lang="nl-NL" i="1" dirty="0" err="1" smtClean="0"/>
              <a:t>balances</a:t>
            </a:r>
            <a:r>
              <a:rPr lang="nl-NL" i="1" dirty="0" smtClean="0"/>
              <a:t> </a:t>
            </a:r>
            <a:r>
              <a:rPr lang="nl-NL" i="1" dirty="0" err="1" smtClean="0"/>
              <a:t>among</a:t>
            </a:r>
            <a:r>
              <a:rPr lang="nl-NL" i="1" dirty="0" smtClean="0"/>
              <a:t> the </a:t>
            </a:r>
            <a:r>
              <a:rPr lang="nl-NL" i="1" dirty="0" err="1" smtClean="0"/>
              <a:t>three</a:t>
            </a:r>
            <a:r>
              <a:rPr lang="nl-NL" i="1" dirty="0" smtClean="0"/>
              <a:t> branches of </a:t>
            </a:r>
            <a:r>
              <a:rPr lang="nl-NL" i="1" dirty="0" err="1" smtClean="0"/>
              <a:t>our</a:t>
            </a:r>
            <a:r>
              <a:rPr lang="nl-NL" i="1" dirty="0" smtClean="0"/>
              <a:t> </a:t>
            </a:r>
            <a:r>
              <a:rPr lang="nl-NL" i="1" dirty="0" err="1" smtClean="0"/>
              <a:t>government</a:t>
            </a:r>
            <a:r>
              <a:rPr lang="nl-NL" i="1" dirty="0" smtClean="0"/>
              <a:t>, the </a:t>
            </a:r>
            <a:r>
              <a:rPr lang="nl-NL" i="1" dirty="0" err="1" smtClean="0"/>
              <a:t>judiciary</a:t>
            </a:r>
            <a:r>
              <a:rPr lang="nl-NL" i="1" dirty="0" smtClean="0"/>
              <a:t> </a:t>
            </a:r>
            <a:r>
              <a:rPr lang="nl-NL" i="1" dirty="0" err="1" smtClean="0"/>
              <a:t>can</a:t>
            </a:r>
            <a:r>
              <a:rPr lang="nl-NL" i="1" dirty="0" smtClean="0"/>
              <a:t> no more </a:t>
            </a:r>
            <a:r>
              <a:rPr lang="nl-NL" i="1" dirty="0" err="1" smtClean="0"/>
              <a:t>usurp</a:t>
            </a:r>
            <a:r>
              <a:rPr lang="nl-NL" i="1" dirty="0" smtClean="0"/>
              <a:t> executive </a:t>
            </a:r>
            <a:r>
              <a:rPr lang="nl-NL" i="1" dirty="0" err="1" smtClean="0"/>
              <a:t>and</a:t>
            </a:r>
            <a:r>
              <a:rPr lang="nl-NL" i="1" dirty="0" smtClean="0"/>
              <a:t> </a:t>
            </a:r>
            <a:r>
              <a:rPr lang="nl-NL" i="1" dirty="0" err="1" smtClean="0"/>
              <a:t>legislated</a:t>
            </a:r>
            <a:r>
              <a:rPr lang="nl-NL" i="1" dirty="0" smtClean="0"/>
              <a:t> </a:t>
            </a:r>
            <a:r>
              <a:rPr lang="nl-NL" i="1" dirty="0" err="1" smtClean="0"/>
              <a:t>prerogatives</a:t>
            </a:r>
            <a:r>
              <a:rPr lang="nl-NL" i="1" dirty="0" smtClean="0"/>
              <a:t> </a:t>
            </a:r>
            <a:r>
              <a:rPr lang="nl-NL" i="1" dirty="0" err="1" smtClean="0"/>
              <a:t>than</a:t>
            </a:r>
            <a:r>
              <a:rPr lang="nl-NL" i="1" dirty="0" smtClean="0"/>
              <a:t> </a:t>
            </a:r>
            <a:r>
              <a:rPr lang="nl-NL" i="1" dirty="0" err="1" smtClean="0"/>
              <a:t>it</a:t>
            </a:r>
            <a:r>
              <a:rPr lang="nl-NL" i="1" dirty="0" smtClean="0"/>
              <a:t> </a:t>
            </a:r>
            <a:r>
              <a:rPr lang="nl-NL" i="1" dirty="0" err="1" smtClean="0"/>
              <a:t>can</a:t>
            </a:r>
            <a:r>
              <a:rPr lang="nl-NL" i="1" dirty="0" smtClean="0"/>
              <a:t> </a:t>
            </a:r>
            <a:r>
              <a:rPr lang="nl-NL" i="1" dirty="0" err="1" smtClean="0"/>
              <a:t>decline</a:t>
            </a:r>
            <a:r>
              <a:rPr lang="nl-NL" i="1" dirty="0" smtClean="0"/>
              <a:t> </a:t>
            </a:r>
            <a:r>
              <a:rPr lang="nl-NL" i="1" dirty="0" err="1" smtClean="0"/>
              <a:t>to</a:t>
            </a:r>
            <a:r>
              <a:rPr lang="nl-NL" i="1" dirty="0" smtClean="0"/>
              <a:t> </a:t>
            </a:r>
            <a:r>
              <a:rPr lang="nl-NL" i="1" dirty="0" err="1" smtClean="0"/>
              <a:t>decide</a:t>
            </a:r>
            <a:r>
              <a:rPr lang="nl-NL" i="1" dirty="0" smtClean="0"/>
              <a:t> on </a:t>
            </a:r>
            <a:r>
              <a:rPr lang="nl-NL" i="1" dirty="0" err="1" smtClean="0"/>
              <a:t>matters</a:t>
            </a:r>
            <a:r>
              <a:rPr lang="nl-NL" i="1" dirty="0" smtClean="0"/>
              <a:t> </a:t>
            </a:r>
            <a:r>
              <a:rPr lang="nl-NL" i="1" dirty="0" err="1" smtClean="0"/>
              <a:t>within</a:t>
            </a:r>
            <a:r>
              <a:rPr lang="nl-NL" i="1" dirty="0" smtClean="0"/>
              <a:t> </a:t>
            </a:r>
            <a:r>
              <a:rPr lang="nl-NL" i="1" dirty="0" err="1" smtClean="0"/>
              <a:t>its</a:t>
            </a:r>
            <a:r>
              <a:rPr lang="nl-NL" i="1" dirty="0" smtClean="0"/>
              <a:t> </a:t>
            </a:r>
            <a:r>
              <a:rPr lang="nl-NL" i="1" dirty="0" err="1" smtClean="0"/>
              <a:t>jurisdiction</a:t>
            </a:r>
            <a:r>
              <a:rPr lang="nl-NL" i="1" dirty="0" smtClean="0"/>
              <a:t> </a:t>
            </a:r>
            <a:r>
              <a:rPr lang="nl-NL" i="1" dirty="0" err="1" smtClean="0"/>
              <a:t>simply</a:t>
            </a:r>
            <a:r>
              <a:rPr lang="nl-NL" i="1" dirty="0" smtClean="0"/>
              <a:t> </a:t>
            </a:r>
            <a:r>
              <a:rPr lang="nl-NL" i="1" dirty="0" err="1" smtClean="0"/>
              <a:t>because</a:t>
            </a:r>
            <a:r>
              <a:rPr lang="nl-NL" i="1" dirty="0" smtClean="0"/>
              <a:t> </a:t>
            </a:r>
            <a:r>
              <a:rPr lang="nl-NL" i="1" dirty="0" err="1" smtClean="0"/>
              <a:t>such</a:t>
            </a:r>
            <a:r>
              <a:rPr lang="nl-NL" i="1" dirty="0" smtClean="0"/>
              <a:t> </a:t>
            </a:r>
            <a:r>
              <a:rPr lang="nl-NL" i="1" dirty="0" err="1" smtClean="0"/>
              <a:t>matters</a:t>
            </a:r>
            <a:r>
              <a:rPr lang="nl-NL" i="1" dirty="0" smtClean="0"/>
              <a:t> </a:t>
            </a:r>
            <a:r>
              <a:rPr lang="nl-NL" i="1" dirty="0" err="1" smtClean="0"/>
              <a:t>may</a:t>
            </a:r>
            <a:r>
              <a:rPr lang="nl-NL" i="1" dirty="0" smtClean="0"/>
              <a:t> have </a:t>
            </a:r>
            <a:r>
              <a:rPr lang="nl-NL" i="1" dirty="0" err="1" smtClean="0"/>
              <a:t>political</a:t>
            </a:r>
            <a:r>
              <a:rPr lang="nl-NL" i="1" dirty="0" smtClean="0"/>
              <a:t> </a:t>
            </a:r>
            <a:r>
              <a:rPr lang="nl-NL" i="1" dirty="0" err="1" smtClean="0"/>
              <a:t>ramifications</a:t>
            </a:r>
            <a:r>
              <a:rPr lang="nl-NL" i="1" dirty="0" smtClean="0"/>
              <a:t>”</a:t>
            </a:r>
          </a:p>
          <a:p>
            <a:endParaRPr lang="nl-NL" i="1" dirty="0" smtClean="0"/>
          </a:p>
          <a:p>
            <a:r>
              <a:rPr lang="nl-NL" i="1" dirty="0" smtClean="0"/>
              <a:t>Rechtbank Den Haag?...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2846045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Urgenda</a:t>
            </a:r>
            <a:r>
              <a:rPr lang="en-US" dirty="0" smtClean="0"/>
              <a:t> v. The Netherlands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Urgenda</a:t>
            </a:r>
            <a:r>
              <a:rPr lang="en-US" dirty="0" smtClean="0"/>
              <a:t>: Dutch foundation</a:t>
            </a:r>
          </a:p>
          <a:p>
            <a:endParaRPr lang="en-US" dirty="0" smtClean="0"/>
          </a:p>
          <a:p>
            <a:r>
              <a:rPr lang="en-US" dirty="0" smtClean="0"/>
              <a:t>Writ of summons: 20 November 2013</a:t>
            </a:r>
          </a:p>
          <a:p>
            <a:endParaRPr lang="en-US" dirty="0" smtClean="0"/>
          </a:p>
          <a:p>
            <a:r>
              <a:rPr lang="en-US" dirty="0" smtClean="0"/>
              <a:t>Court of First Instance (</a:t>
            </a:r>
            <a:r>
              <a:rPr lang="en-US" i="1" dirty="0" err="1" smtClean="0"/>
              <a:t>Rechtbank</a:t>
            </a:r>
            <a:r>
              <a:rPr lang="en-US" i="1" dirty="0" smtClean="0"/>
              <a:t> Den Haag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Pleadings: 14 April 2015</a:t>
            </a:r>
          </a:p>
          <a:p>
            <a:endParaRPr lang="en-US" dirty="0" smtClean="0"/>
          </a:p>
          <a:p>
            <a:r>
              <a:rPr lang="en-US" dirty="0" smtClean="0"/>
              <a:t>Judgment: 24 June 2015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03984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Some facts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International Panel on Climate Change (IPCC):</a:t>
            </a:r>
          </a:p>
          <a:p>
            <a:pPr lvl="1"/>
            <a:r>
              <a:rPr lang="en-US" dirty="0" smtClean="0"/>
              <a:t>UN Framework Convention on Climate Change (UNFCC)</a:t>
            </a:r>
          </a:p>
          <a:p>
            <a:pPr marL="273050" lvl="1" indent="0">
              <a:buNone/>
            </a:pPr>
            <a:r>
              <a:rPr lang="en-US" dirty="0"/>
              <a:t>	</a:t>
            </a:r>
            <a:r>
              <a:rPr lang="en-US" dirty="0" smtClean="0"/>
              <a:t>(1992, Rio de Janeiro)</a:t>
            </a:r>
          </a:p>
          <a:p>
            <a:pPr lvl="1"/>
            <a:r>
              <a:rPr lang="en-US" dirty="0" smtClean="0"/>
              <a:t>195 countries (including EU)</a:t>
            </a:r>
            <a:endParaRPr lang="nl-NL" dirty="0" smtClean="0"/>
          </a:p>
          <a:p>
            <a:pPr lvl="1"/>
            <a:r>
              <a:rPr lang="en-US" dirty="0" smtClean="0"/>
              <a:t>IPCC reports: 1990, 1995, 2001, 2007, 2014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Relation between:</a:t>
            </a:r>
          </a:p>
          <a:p>
            <a:pPr lvl="1"/>
            <a:r>
              <a:rPr lang="en-US" dirty="0" smtClean="0"/>
              <a:t>CO2 concentration</a:t>
            </a:r>
          </a:p>
          <a:p>
            <a:pPr lvl="1"/>
            <a:r>
              <a:rPr lang="en-US" dirty="0" smtClean="0"/>
              <a:t>World wide temperature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marL="273050" lvl="1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43115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Some facts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CO2 concentration (&gt; 90</a:t>
            </a:r>
            <a:r>
              <a:rPr lang="en-US" dirty="0"/>
              <a:t>% certainty</a:t>
            </a:r>
            <a:r>
              <a:rPr lang="en-US" dirty="0" smtClean="0"/>
              <a:t>):</a:t>
            </a:r>
          </a:p>
          <a:p>
            <a:pPr lvl="1"/>
            <a:r>
              <a:rPr lang="en-US" dirty="0"/>
              <a:t>Before industrial revolution </a:t>
            </a:r>
            <a:r>
              <a:rPr lang="en-US" dirty="0" smtClean="0"/>
              <a:t>(10.000 </a:t>
            </a:r>
            <a:r>
              <a:rPr lang="en-US" dirty="0"/>
              <a:t>years):</a:t>
            </a:r>
            <a:r>
              <a:rPr lang="en-US" dirty="0" smtClean="0"/>
              <a:t> </a:t>
            </a:r>
            <a:endParaRPr lang="en-US" dirty="0"/>
          </a:p>
          <a:p>
            <a:pPr lvl="3"/>
            <a:r>
              <a:rPr lang="en-US" dirty="0" smtClean="0"/>
              <a:t>Between 260 - 280 parts per million (ppm)</a:t>
            </a:r>
          </a:p>
          <a:p>
            <a:pPr lvl="3"/>
            <a:r>
              <a:rPr lang="en-US" dirty="0" smtClean="0"/>
              <a:t>Bandwidth of 20 ppm</a:t>
            </a:r>
          </a:p>
          <a:p>
            <a:pPr lvl="1"/>
            <a:r>
              <a:rPr lang="en-US" dirty="0" smtClean="0"/>
              <a:t>1750: 280 ppm</a:t>
            </a:r>
          </a:p>
          <a:p>
            <a:pPr lvl="1"/>
            <a:r>
              <a:rPr lang="en-US" dirty="0" smtClean="0"/>
              <a:t>1890: 290 ppm</a:t>
            </a:r>
          </a:p>
          <a:p>
            <a:pPr lvl="1"/>
            <a:r>
              <a:rPr lang="en-US" dirty="0" smtClean="0"/>
              <a:t>1910: 303 ppm</a:t>
            </a:r>
          </a:p>
          <a:p>
            <a:pPr lvl="1"/>
            <a:r>
              <a:rPr lang="en-US" dirty="0" smtClean="0"/>
              <a:t>1930: 310 ppm</a:t>
            </a:r>
          </a:p>
          <a:p>
            <a:pPr lvl="1"/>
            <a:r>
              <a:rPr lang="en-US" dirty="0" smtClean="0"/>
              <a:t>1950: 315 ppm</a:t>
            </a:r>
          </a:p>
          <a:p>
            <a:pPr lvl="1"/>
            <a:r>
              <a:rPr lang="en-US" dirty="0" smtClean="0"/>
              <a:t>1980: 340 ppm</a:t>
            </a:r>
          </a:p>
          <a:p>
            <a:pPr lvl="1"/>
            <a:r>
              <a:rPr lang="en-US" dirty="0" smtClean="0"/>
              <a:t>2013: 400 ppm</a:t>
            </a:r>
          </a:p>
          <a:p>
            <a:pPr lvl="1"/>
            <a:r>
              <a:rPr lang="en-US" dirty="0" smtClean="0"/>
              <a:t>2035: 450 ppm</a:t>
            </a:r>
          </a:p>
          <a:p>
            <a:pPr lvl="3"/>
            <a:r>
              <a:rPr lang="en-US" dirty="0" smtClean="0"/>
              <a:t>Per decade: 20 ppm</a:t>
            </a:r>
          </a:p>
          <a:p>
            <a:endParaRPr lang="en-US" dirty="0" smtClean="0"/>
          </a:p>
          <a:p>
            <a:pPr marL="273050" lvl="1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83918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Some facts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Effects of CO2 concentration increase:</a:t>
            </a:r>
          </a:p>
          <a:p>
            <a:pPr lvl="1"/>
            <a:r>
              <a:rPr lang="en-US" dirty="0" smtClean="0"/>
              <a:t>Land: 30 to 50 years</a:t>
            </a:r>
          </a:p>
          <a:p>
            <a:pPr lvl="1"/>
            <a:r>
              <a:rPr lang="en-US" dirty="0" smtClean="0"/>
              <a:t>Sea (ice): much longer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98708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Some facts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Worldwide average temperature:</a:t>
            </a:r>
          </a:p>
          <a:p>
            <a:pPr lvl="1"/>
            <a:r>
              <a:rPr lang="en-US" dirty="0" smtClean="0"/>
              <a:t>Before industrial revolution: app. 14 degrees Celsius</a:t>
            </a:r>
          </a:p>
          <a:p>
            <a:pPr lvl="1"/>
            <a:r>
              <a:rPr lang="en-US" dirty="0" smtClean="0"/>
              <a:t>At present: + 0,8 degrees Celsius (increase until 1980, 340 ppm)</a:t>
            </a:r>
          </a:p>
          <a:p>
            <a:pPr lvl="1"/>
            <a:r>
              <a:rPr lang="en-US" dirty="0" smtClean="0"/>
              <a:t>Future: + 0,6 degrees Celsius (increase until 2013, 400 ppm)</a:t>
            </a:r>
          </a:p>
          <a:p>
            <a:pPr lvl="1"/>
            <a:r>
              <a:rPr lang="en-US" dirty="0" smtClean="0"/>
              <a:t>Inevitable: total of + 1,4 degrees Celsius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24990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Some facts: </a:t>
            </a:r>
            <a:r>
              <a:rPr lang="en-US" b="1" dirty="0" smtClean="0"/>
              <a:t>bad</a:t>
            </a:r>
            <a:r>
              <a:rPr lang="en-US" dirty="0" smtClean="0"/>
              <a:t> news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worldwide average temperature:</a:t>
            </a:r>
          </a:p>
          <a:p>
            <a:pPr lvl="1"/>
            <a:r>
              <a:rPr lang="en-US" dirty="0" smtClean="0"/>
              <a:t>Increases &gt; 2 degrees Celsius</a:t>
            </a:r>
          </a:p>
          <a:p>
            <a:pPr lvl="1"/>
            <a:r>
              <a:rPr lang="en-US" dirty="0" smtClean="0"/>
              <a:t>&gt; 90% certainty: all societies, world wide, will be affected negatively, and ‘point of no return’ will be passed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If concentration of CO2:</a:t>
            </a:r>
          </a:p>
          <a:p>
            <a:pPr lvl="1"/>
            <a:r>
              <a:rPr lang="en-US" dirty="0" smtClean="0"/>
              <a:t>&gt; 450 ppm</a:t>
            </a:r>
          </a:p>
          <a:p>
            <a:pPr lvl="1"/>
            <a:r>
              <a:rPr lang="en-US" dirty="0" smtClean="0"/>
              <a:t>&gt; 50% risk of an increase in temperature of &gt; 2 degrees Celsius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Critical (UNFCC 2009, </a:t>
            </a:r>
            <a:r>
              <a:rPr lang="en-US" dirty="0"/>
              <a:t>C</a:t>
            </a:r>
            <a:r>
              <a:rPr lang="en-US" dirty="0" smtClean="0"/>
              <a:t>openhagen):</a:t>
            </a:r>
          </a:p>
          <a:p>
            <a:pPr lvl="1"/>
            <a:r>
              <a:rPr lang="en-US" b="1" dirty="0" smtClean="0"/>
              <a:t>2 degrees Celsius</a:t>
            </a:r>
            <a:r>
              <a:rPr lang="en-US" dirty="0" smtClean="0"/>
              <a:t> (inevitable: 1,4 degrees Celsius)</a:t>
            </a:r>
          </a:p>
          <a:p>
            <a:pPr lvl="1"/>
            <a:r>
              <a:rPr lang="en-US" b="1" dirty="0" smtClean="0"/>
              <a:t>450 ppm </a:t>
            </a:r>
            <a:r>
              <a:rPr lang="en-US" dirty="0" smtClean="0"/>
              <a:t>(2035)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37383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Some facts: </a:t>
            </a:r>
            <a:r>
              <a:rPr lang="en-US" b="1" dirty="0" smtClean="0"/>
              <a:t>good</a:t>
            </a:r>
            <a:r>
              <a:rPr lang="en-US" dirty="0" smtClean="0"/>
              <a:t> news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Human activity (fossil fuel):</a:t>
            </a:r>
          </a:p>
          <a:p>
            <a:pPr lvl="1"/>
            <a:r>
              <a:rPr lang="en-US" dirty="0" smtClean="0"/>
              <a:t>&gt; 95% certainty: cause of increase CO2 concentration and temperature raise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Critical points can be avoided, if: </a:t>
            </a:r>
          </a:p>
          <a:p>
            <a:pPr lvl="1"/>
            <a:r>
              <a:rPr lang="en-US" dirty="0" smtClean="0"/>
              <a:t>Industrialized countries (EU)</a:t>
            </a:r>
          </a:p>
          <a:p>
            <a:pPr lvl="1"/>
            <a:r>
              <a:rPr lang="en-US" dirty="0" smtClean="0"/>
              <a:t>Will reduce CO2 emission with 25%-40% (cp. to 1990)</a:t>
            </a:r>
          </a:p>
          <a:p>
            <a:pPr lvl="1"/>
            <a:r>
              <a:rPr lang="en-US" dirty="0" smtClean="0"/>
              <a:t>By ultimately 2020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85406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Some </a:t>
            </a:r>
            <a:r>
              <a:rPr lang="en-US" b="1" dirty="0" smtClean="0"/>
              <a:t>critical </a:t>
            </a:r>
            <a:r>
              <a:rPr lang="en-US" dirty="0" smtClean="0"/>
              <a:t>facts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2012:</a:t>
            </a:r>
          </a:p>
          <a:p>
            <a:pPr lvl="1"/>
            <a:r>
              <a:rPr lang="en-US" dirty="0" smtClean="0"/>
              <a:t>Germany, Denmark: - 21% (cp. 1990)</a:t>
            </a:r>
          </a:p>
          <a:p>
            <a:pPr lvl="1"/>
            <a:r>
              <a:rPr lang="en-US" dirty="0" smtClean="0"/>
              <a:t>The Netherlands: - 5,2% (cp. 1990)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By 2020:</a:t>
            </a:r>
          </a:p>
          <a:p>
            <a:pPr lvl="1"/>
            <a:r>
              <a:rPr lang="en-US" dirty="0" smtClean="0"/>
              <a:t>EU: - 20% (cp. 1990)</a:t>
            </a:r>
          </a:p>
          <a:p>
            <a:pPr lvl="1"/>
            <a:r>
              <a:rPr lang="en-US" dirty="0" smtClean="0"/>
              <a:t>The Netherlands: - 16% (cp. 1990)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‘Emission gap’:</a:t>
            </a:r>
          </a:p>
          <a:p>
            <a:pPr lvl="1"/>
            <a:r>
              <a:rPr lang="en-US" dirty="0" smtClean="0"/>
              <a:t>Eur. Ec. Soc. Committee (2009)</a:t>
            </a:r>
          </a:p>
          <a:p>
            <a:pPr lvl="1"/>
            <a:r>
              <a:rPr lang="en-US" dirty="0" smtClean="0"/>
              <a:t>Eur. Commission (2010)</a:t>
            </a:r>
          </a:p>
          <a:p>
            <a:pPr lvl="1"/>
            <a:r>
              <a:rPr lang="en-US" dirty="0" smtClean="0"/>
              <a:t>UN Environmental Program (2010)</a:t>
            </a:r>
          </a:p>
          <a:p>
            <a:pPr lvl="1"/>
            <a:r>
              <a:rPr lang="en-US" i="1" dirty="0" smtClean="0"/>
              <a:t>Ned. </a:t>
            </a:r>
            <a:r>
              <a:rPr lang="en-US" i="1" dirty="0" err="1" smtClean="0"/>
              <a:t>Planbureau</a:t>
            </a:r>
            <a:r>
              <a:rPr lang="en-US" i="1" dirty="0" smtClean="0"/>
              <a:t> </a:t>
            </a:r>
            <a:r>
              <a:rPr lang="en-US" i="1" dirty="0" err="1" smtClean="0"/>
              <a:t>voor</a:t>
            </a:r>
            <a:r>
              <a:rPr lang="en-US" i="1" dirty="0" smtClean="0"/>
              <a:t> de </a:t>
            </a:r>
            <a:r>
              <a:rPr lang="en-US" i="1" dirty="0" err="1" smtClean="0"/>
              <a:t>Leefomgeving</a:t>
            </a:r>
            <a:r>
              <a:rPr lang="en-US" i="1" dirty="0" smtClean="0"/>
              <a:t> </a:t>
            </a:r>
            <a:r>
              <a:rPr lang="en-US" dirty="0" smtClean="0"/>
              <a:t>(2010)</a:t>
            </a:r>
            <a:endParaRPr lang="en-US" i="1" dirty="0" smtClean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4781227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NautaDutilh">
      <a:dk1>
        <a:sysClr val="windowText" lastClr="000000"/>
      </a:dk1>
      <a:lt1>
        <a:srgbClr val="FFFFFF"/>
      </a:lt1>
      <a:dk2>
        <a:srgbClr val="4071BA"/>
      </a:dk2>
      <a:lt2>
        <a:srgbClr val="D1640E"/>
      </a:lt2>
      <a:accent1>
        <a:srgbClr val="4C4D4F"/>
      </a:accent1>
      <a:accent2>
        <a:srgbClr val="001A4C"/>
      </a:accent2>
      <a:accent3>
        <a:srgbClr val="F3903B"/>
      </a:accent3>
      <a:accent4>
        <a:srgbClr val="CFC4B9"/>
      </a:accent4>
      <a:accent5>
        <a:srgbClr val="A2BFE6"/>
      </a:accent5>
      <a:accent6>
        <a:srgbClr val="F8B46B"/>
      </a:accent6>
      <a:hlink>
        <a:srgbClr val="0000FF"/>
      </a:hlink>
      <a:folHlink>
        <a:srgbClr val="800080"/>
      </a:folHlink>
    </a:clrScheme>
    <a:fontScheme name="Kantoor - klassie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solidFill>
            <a:schemeClr val="bg2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err="1" smtClean="0">
            <a:solidFill>
              <a:schemeClr val="accent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594</TotalTime>
  <Words>988</Words>
  <Application>Microsoft Office PowerPoint</Application>
  <PresentationFormat>On-screen Show (4:3)</PresentationFormat>
  <Paragraphs>168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blank</vt:lpstr>
      <vt:lpstr>Urgenda v. The Netherlands</vt:lpstr>
      <vt:lpstr>Urgenda v. The Netherlands</vt:lpstr>
      <vt:lpstr>Some facts</vt:lpstr>
      <vt:lpstr>Some facts</vt:lpstr>
      <vt:lpstr>Some facts</vt:lpstr>
      <vt:lpstr>Some facts</vt:lpstr>
      <vt:lpstr>Some facts: bad news</vt:lpstr>
      <vt:lpstr>Some facts: good news</vt:lpstr>
      <vt:lpstr>Some critical facts</vt:lpstr>
      <vt:lpstr>Some critical facts</vt:lpstr>
      <vt:lpstr>Claim Urgenda</vt:lpstr>
      <vt:lpstr>Duty of care</vt:lpstr>
      <vt:lpstr>Duty of care</vt:lpstr>
      <vt:lpstr>Duty of care</vt:lpstr>
      <vt:lpstr>Human rights</vt:lpstr>
      <vt:lpstr>Causation</vt:lpstr>
      <vt:lpstr>Margin of appreciation/  position courts v. politics</vt:lpstr>
    </vt:vector>
  </TitlesOfParts>
  <Company>NautaDutilh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Urgenda vs The Netherlands</dc:title>
  <dc:creator>NautaDutilh</dc:creator>
  <cp:lastModifiedBy>User</cp:lastModifiedBy>
  <cp:revision>24</cp:revision>
  <cp:lastPrinted>2015-01-21T15:11:05Z</cp:lastPrinted>
  <dcterms:created xsi:type="dcterms:W3CDTF">2015-06-07T11:31:28Z</dcterms:created>
  <dcterms:modified xsi:type="dcterms:W3CDTF">2015-08-04T09:58:20Z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ooterState">
    <vt:bool>true</vt:bool>
  </property>
</Properties>
</file>